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50"/>
  </p:notesMasterIdLst>
  <p:sldIdLst>
    <p:sldId id="261" r:id="rId2"/>
    <p:sldId id="265" r:id="rId3"/>
    <p:sldId id="488" r:id="rId4"/>
    <p:sldId id="489" r:id="rId5"/>
    <p:sldId id="490" r:id="rId6"/>
    <p:sldId id="487" r:id="rId7"/>
    <p:sldId id="491" r:id="rId8"/>
    <p:sldId id="492" r:id="rId9"/>
    <p:sldId id="494" r:id="rId10"/>
    <p:sldId id="495" r:id="rId11"/>
    <p:sldId id="497" r:id="rId12"/>
    <p:sldId id="496" r:id="rId13"/>
    <p:sldId id="498" r:id="rId14"/>
    <p:sldId id="499" r:id="rId15"/>
    <p:sldId id="500" r:id="rId16"/>
    <p:sldId id="502" r:id="rId17"/>
    <p:sldId id="503" r:id="rId18"/>
    <p:sldId id="501" r:id="rId19"/>
    <p:sldId id="504" r:id="rId20"/>
    <p:sldId id="506" r:id="rId21"/>
    <p:sldId id="505" r:id="rId22"/>
    <p:sldId id="507" r:id="rId23"/>
    <p:sldId id="508" r:id="rId24"/>
    <p:sldId id="509" r:id="rId25"/>
    <p:sldId id="510" r:id="rId26"/>
    <p:sldId id="513" r:id="rId27"/>
    <p:sldId id="511" r:id="rId28"/>
    <p:sldId id="512" r:id="rId29"/>
    <p:sldId id="514" r:id="rId30"/>
    <p:sldId id="515" r:id="rId31"/>
    <p:sldId id="516" r:id="rId32"/>
    <p:sldId id="517" r:id="rId33"/>
    <p:sldId id="471" r:id="rId34"/>
    <p:sldId id="481" r:id="rId35"/>
    <p:sldId id="371" r:id="rId36"/>
    <p:sldId id="473" r:id="rId37"/>
    <p:sldId id="474" r:id="rId38"/>
    <p:sldId id="475" r:id="rId39"/>
    <p:sldId id="476" r:id="rId40"/>
    <p:sldId id="477" r:id="rId41"/>
    <p:sldId id="478" r:id="rId42"/>
    <p:sldId id="482" r:id="rId43"/>
    <p:sldId id="483" r:id="rId44"/>
    <p:sldId id="484" r:id="rId45"/>
    <p:sldId id="485" r:id="rId46"/>
    <p:sldId id="486" r:id="rId47"/>
    <p:sldId id="395" r:id="rId48"/>
    <p:sldId id="365" r:id="rId49"/>
  </p:sldIdLst>
  <p:sldSz cx="12192000" cy="7618413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HY견고딕" panose="0203060000010101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FF6"/>
    <a:srgbClr val="45A1F5"/>
    <a:srgbClr val="84C1F8"/>
    <a:srgbClr val="095CA7"/>
    <a:srgbClr val="AFD7FB"/>
    <a:srgbClr val="88C3F8"/>
    <a:srgbClr val="B7DBFB"/>
    <a:srgbClr val="E4E4E4"/>
    <a:srgbClr val="45A2F7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4" autoAdjust="0"/>
    <p:restoredTop sz="94660"/>
  </p:normalViewPr>
  <p:slideViewPr>
    <p:cSldViewPr>
      <p:cViewPr varScale="1">
        <p:scale>
          <a:sx n="75" d="100"/>
          <a:sy n="75" d="100"/>
        </p:scale>
        <p:origin x="78" y="744"/>
      </p:cViewPr>
      <p:guideLst>
        <p:guide pos="3840"/>
        <p:guide orient="horz" pos="24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2310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6D64D-1F79-4303-B563-601D4D23C115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D2C32-A05F-448B-B857-3A755CB737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3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8850" y="1143000"/>
            <a:ext cx="49403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D2C32-A05F-448B-B857-3A755CB7378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54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46810"/>
            <a:ext cx="9144000" cy="265233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1431"/>
            <a:ext cx="9144000" cy="18393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42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1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05610"/>
            <a:ext cx="2628900" cy="645625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05610"/>
            <a:ext cx="7734300" cy="645625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12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99314"/>
            <a:ext cx="10515600" cy="316904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98342"/>
            <a:ext cx="10515600" cy="16665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5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28050"/>
            <a:ext cx="5181600" cy="48338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28050"/>
            <a:ext cx="5181600" cy="48338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2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05611"/>
            <a:ext cx="10515600" cy="147254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67570"/>
            <a:ext cx="5157787" cy="9152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782837"/>
            <a:ext cx="5157787" cy="40931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67570"/>
            <a:ext cx="5183188" cy="9152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82837"/>
            <a:ext cx="5183188" cy="40931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86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6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7894"/>
            <a:ext cx="3932237" cy="17776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96911"/>
            <a:ext cx="6172200" cy="54140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85524"/>
            <a:ext cx="3932237" cy="423421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7894"/>
            <a:ext cx="3932237" cy="17776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96911"/>
            <a:ext cx="6172200" cy="541401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85524"/>
            <a:ext cx="3932237" cy="423421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6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5611"/>
            <a:ext cx="10515600" cy="1472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28050"/>
            <a:ext cx="10515600" cy="4833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061141"/>
            <a:ext cx="2743200" cy="40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633537A9-2C33-4E92-BA50-59CBD782C427}" type="datetimeFigureOut">
              <a:rPr lang="ko-KR" altLang="en-US" smtClean="0"/>
              <a:pPr/>
              <a:t>2019-12-31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061141"/>
            <a:ext cx="4114800" cy="40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061141"/>
            <a:ext cx="2743200" cy="40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2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1623388"/>
            <a:ext cx="7168396" cy="31197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endParaRPr lang="en-US" altLang="ko-KR" sz="44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Machine Learning</a:t>
            </a:r>
          </a:p>
          <a:p>
            <a:pPr>
              <a:lnSpc>
                <a:spcPct val="150000"/>
              </a:lnSpc>
            </a:pPr>
            <a:r>
              <a:rPr lang="en-US" altLang="ko-KR" sz="4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Chap.1</a:t>
            </a:r>
          </a:p>
        </p:txBody>
      </p:sp>
      <p:sp>
        <p:nvSpPr>
          <p:cNvPr id="13" name="자유형 12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83432" y="5393382"/>
            <a:ext cx="4824535" cy="946454"/>
            <a:chOff x="551383" y="544558"/>
            <a:chExt cx="2848940" cy="574294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51383" y="544558"/>
              <a:ext cx="0" cy="574294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02780" y="635983"/>
              <a:ext cx="2432879" cy="22410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endParaRPr lang="ko-KR" altLang="en-US" sz="30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5486" y="961115"/>
              <a:ext cx="2774837" cy="11952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026" name="Picture 2" descr="https://kr.seaicons.com/wp-content/uploads/2015/07/Other-python-icon.png">
            <a:extLst>
              <a:ext uri="{FF2B5EF4-FFF2-40B4-BE49-F238E27FC236}">
                <a16:creationId xmlns:a16="http://schemas.microsoft.com/office/drawing/2014/main" id="{B49B8043-2F7B-400C-B6FF-C4E7CCC7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772576"/>
            <a:ext cx="3604192" cy="36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243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968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Supervised Learning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6022DF-56F4-49DE-9C30-926C0FDC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221918"/>
            <a:ext cx="8725586" cy="56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9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94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Supervised Learning Tasks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1AB1D3-C0FE-4DF1-A969-EAC3232A7A1E}"/>
              </a:ext>
            </a:extLst>
          </p:cNvPr>
          <p:cNvGrpSpPr/>
          <p:nvPr/>
        </p:nvGrpSpPr>
        <p:grpSpPr>
          <a:xfrm>
            <a:off x="1127448" y="5330400"/>
            <a:ext cx="9994852" cy="891074"/>
            <a:chOff x="1127448" y="3704756"/>
            <a:chExt cx="9994852" cy="802134"/>
          </a:xfrm>
        </p:grpSpPr>
        <p:sp>
          <p:nvSpPr>
            <p:cNvPr id="9" name="직사각형 50">
              <a:extLst>
                <a:ext uri="{FF2B5EF4-FFF2-40B4-BE49-F238E27FC236}">
                  <a16:creationId xmlns:a16="http://schemas.microsoft.com/office/drawing/2014/main" id="{BA9909AA-8C0F-4344-ADF1-834305A5D053}"/>
                </a:ext>
              </a:extLst>
            </p:cNvPr>
            <p:cNvSpPr/>
            <p:nvPr/>
          </p:nvSpPr>
          <p:spPr>
            <a:xfrm>
              <a:off x="2531604" y="3704756"/>
              <a:ext cx="8590696" cy="798795"/>
            </a:xfrm>
            <a:prstGeom prst="roundRect">
              <a:avLst/>
            </a:prstGeom>
            <a:solidFill>
              <a:srgbClr val="84C1F8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370">
                <a:defRPr/>
              </a:pPr>
              <a:r>
                <a:rPr lang="en-US" altLang="ko-KR" sz="2500" b="1" dirty="0">
                  <a:solidFill>
                    <a:schemeClr val="bg1"/>
                  </a:solidFill>
                  <a:latin typeface="맑은 고딕" pitchFamily="50" charset="-127"/>
                </a:rPr>
                <a:t>Ranking</a:t>
              </a:r>
              <a:endParaRPr lang="ko-KR" altLang="en-US" sz="2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직사각형 50">
              <a:extLst>
                <a:ext uri="{FF2B5EF4-FFF2-40B4-BE49-F238E27FC236}">
                  <a16:creationId xmlns:a16="http://schemas.microsoft.com/office/drawing/2014/main" id="{4AFE257F-8379-4C5D-821E-A2A9E9475FBF}"/>
                </a:ext>
              </a:extLst>
            </p:cNvPr>
            <p:cNvSpPr/>
            <p:nvPr/>
          </p:nvSpPr>
          <p:spPr>
            <a:xfrm>
              <a:off x="1127448" y="3708094"/>
              <a:ext cx="1182811" cy="798796"/>
            </a:xfrm>
            <a:prstGeom prst="roundRect">
              <a:avLst>
                <a:gd name="adj" fmla="val 50000"/>
              </a:avLst>
            </a:prstGeom>
            <a:solidFill>
              <a:srgbClr val="095CA7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0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F48C13-6026-4E32-B1E6-638F8F779FC2}"/>
              </a:ext>
            </a:extLst>
          </p:cNvPr>
          <p:cNvGrpSpPr/>
          <p:nvPr/>
        </p:nvGrpSpPr>
        <p:grpSpPr>
          <a:xfrm>
            <a:off x="1127448" y="3615993"/>
            <a:ext cx="9994852" cy="891070"/>
            <a:chOff x="1127448" y="2550392"/>
            <a:chExt cx="9994852" cy="802130"/>
          </a:xfrm>
        </p:grpSpPr>
        <p:sp>
          <p:nvSpPr>
            <p:cNvPr id="12" name="직사각형 55">
              <a:extLst>
                <a:ext uri="{FF2B5EF4-FFF2-40B4-BE49-F238E27FC236}">
                  <a16:creationId xmlns:a16="http://schemas.microsoft.com/office/drawing/2014/main" id="{B3255F9A-E770-406C-AB1B-685CED5469A1}"/>
                </a:ext>
              </a:extLst>
            </p:cNvPr>
            <p:cNvSpPr/>
            <p:nvPr/>
          </p:nvSpPr>
          <p:spPr>
            <a:xfrm>
              <a:off x="2531604" y="2550392"/>
              <a:ext cx="8590696" cy="798795"/>
            </a:xfrm>
            <a:prstGeom prst="roundRect">
              <a:avLst/>
            </a:prstGeom>
            <a:solidFill>
              <a:srgbClr val="84C1F8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370">
                <a:defRPr/>
              </a:pPr>
              <a:r>
                <a:rPr lang="en-US" altLang="ko-KR" sz="2500" b="1" dirty="0">
                  <a:solidFill>
                    <a:schemeClr val="bg1"/>
                  </a:solidFill>
                  <a:latin typeface="맑은 고딕" pitchFamily="50" charset="-127"/>
                </a:rPr>
                <a:t>Regression</a:t>
              </a:r>
              <a:endParaRPr lang="ko-KR" altLang="en-US" sz="2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55">
              <a:extLst>
                <a:ext uri="{FF2B5EF4-FFF2-40B4-BE49-F238E27FC236}">
                  <a16:creationId xmlns:a16="http://schemas.microsoft.com/office/drawing/2014/main" id="{8AD60996-7DDD-40B7-9FF9-2BBFC599FF63}"/>
                </a:ext>
              </a:extLst>
            </p:cNvPr>
            <p:cNvSpPr/>
            <p:nvPr/>
          </p:nvSpPr>
          <p:spPr>
            <a:xfrm>
              <a:off x="1127448" y="2553727"/>
              <a:ext cx="1182811" cy="798795"/>
            </a:xfrm>
            <a:prstGeom prst="roundRect">
              <a:avLst>
                <a:gd name="adj" fmla="val 50000"/>
              </a:avLst>
            </a:prstGeom>
            <a:solidFill>
              <a:srgbClr val="095CA7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0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621ADD4-8D38-4325-A056-21BCDE2C536C}"/>
              </a:ext>
            </a:extLst>
          </p:cNvPr>
          <p:cNvGrpSpPr/>
          <p:nvPr/>
        </p:nvGrpSpPr>
        <p:grpSpPr>
          <a:xfrm>
            <a:off x="1127448" y="1910859"/>
            <a:ext cx="9994852" cy="891070"/>
            <a:chOff x="1127448" y="1396028"/>
            <a:chExt cx="9994852" cy="802130"/>
          </a:xfrm>
        </p:grpSpPr>
        <p:sp>
          <p:nvSpPr>
            <p:cNvPr id="15" name="직사각형 55">
              <a:extLst>
                <a:ext uri="{FF2B5EF4-FFF2-40B4-BE49-F238E27FC236}">
                  <a16:creationId xmlns:a16="http://schemas.microsoft.com/office/drawing/2014/main" id="{381F70C9-C6D3-4222-AB39-E0037EE093CD}"/>
                </a:ext>
              </a:extLst>
            </p:cNvPr>
            <p:cNvSpPr/>
            <p:nvPr/>
          </p:nvSpPr>
          <p:spPr>
            <a:xfrm>
              <a:off x="2531604" y="1396028"/>
              <a:ext cx="8590696" cy="798795"/>
            </a:xfrm>
            <a:prstGeom prst="roundRect">
              <a:avLst/>
            </a:prstGeom>
            <a:solidFill>
              <a:srgbClr val="84C1F8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370">
                <a:defRPr/>
              </a:pPr>
              <a:r>
                <a:rPr lang="en-US" altLang="ko-KR" sz="25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Classification</a:t>
              </a:r>
              <a:endParaRPr lang="ko-KR" altLang="en-US" sz="2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55">
              <a:extLst>
                <a:ext uri="{FF2B5EF4-FFF2-40B4-BE49-F238E27FC236}">
                  <a16:creationId xmlns:a16="http://schemas.microsoft.com/office/drawing/2014/main" id="{1ED0ACC6-EEED-41A7-8837-B9FCB33CD53C}"/>
                </a:ext>
              </a:extLst>
            </p:cNvPr>
            <p:cNvSpPr/>
            <p:nvPr/>
          </p:nvSpPr>
          <p:spPr>
            <a:xfrm>
              <a:off x="1127448" y="1399363"/>
              <a:ext cx="1182811" cy="798795"/>
            </a:xfrm>
            <a:prstGeom prst="roundRect">
              <a:avLst>
                <a:gd name="adj" fmla="val 50000"/>
              </a:avLst>
            </a:prstGeom>
            <a:solidFill>
              <a:srgbClr val="095CA7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0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83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968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Classification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781A3C-803C-49DE-BDF7-6B59F6FD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28548"/>
            <a:ext cx="11582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5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968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Classification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781A3C-803C-49DE-BDF7-6B59F6FD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28548"/>
            <a:ext cx="11582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968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Classification Example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4F42E-5EF1-4635-AE0C-A49DA471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012" y="1864990"/>
            <a:ext cx="4419600" cy="4457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A369D1-9835-49A6-8670-EC8071C571D5}"/>
              </a:ext>
            </a:extLst>
          </p:cNvPr>
          <p:cNvSpPr/>
          <p:nvPr/>
        </p:nvSpPr>
        <p:spPr>
          <a:xfrm>
            <a:off x="767408" y="240505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Noto Sans"/>
              </a:rPr>
              <a:t>리스크가 낮은 고객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과 </a:t>
            </a:r>
            <a:endParaRPr lang="en-US" altLang="ko-KR" sz="2000" dirty="0">
              <a:solidFill>
                <a:srgbClr val="000000"/>
              </a:solidFill>
              <a:latin typeface="Noto Sans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Noto Sans"/>
              </a:rPr>
              <a:t>리스크가 높은 고객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을 </a:t>
            </a:r>
            <a:endParaRPr lang="en-US" altLang="ko-KR" sz="2000" dirty="0">
              <a:solidFill>
                <a:srgbClr val="000000"/>
              </a:solidFill>
              <a:latin typeface="Noto Sans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수입</a:t>
            </a: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(x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축</a:t>
            </a: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과 절감</a:t>
            </a: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(y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축</a:t>
            </a: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으로 구분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039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6048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Classification Applications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6AC7EF-1B88-4188-A5F9-8AD647E4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855423"/>
            <a:ext cx="8404934" cy="54431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FEB9FA-4830-4B86-B37D-6DB06A09DF85}"/>
              </a:ext>
            </a:extLst>
          </p:cNvPr>
          <p:cNvSpPr/>
          <p:nvPr/>
        </p:nvSpPr>
        <p:spPr>
          <a:xfrm>
            <a:off x="1775520" y="1154773"/>
            <a:ext cx="6096000" cy="63863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2500" b="1" dirty="0">
                <a:solidFill>
                  <a:srgbClr val="000000"/>
                </a:solidFill>
                <a:latin typeface="Arial" panose="020B0604020202020204" pitchFamily="34" charset="0"/>
              </a:rPr>
              <a:t>Classification, detection</a:t>
            </a:r>
          </a:p>
        </p:txBody>
      </p:sp>
    </p:spTree>
    <p:extLst>
      <p:ext uri="{BB962C8B-B14F-4D97-AF65-F5344CB8AC3E}">
        <p14:creationId xmlns:p14="http://schemas.microsoft.com/office/powerpoint/2010/main" val="5214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6048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Classification Applications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C6A38-FA39-417C-ABBC-C327B809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72" y="2561579"/>
            <a:ext cx="3870000" cy="21744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FEDABF-A23E-434B-AF90-DCED0FB1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692" y="4973847"/>
            <a:ext cx="5436604" cy="13556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88F5FF-44FF-4982-B00D-F80481709458}"/>
              </a:ext>
            </a:extLst>
          </p:cNvPr>
          <p:cNvSpPr/>
          <p:nvPr/>
        </p:nvSpPr>
        <p:spPr>
          <a:xfrm>
            <a:off x="1487488" y="7104202"/>
            <a:ext cx="11125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http://googleresearch.blogspot.com/2015/07/how-google-translate-squeezes-deep.html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EC2DBE-A308-488A-A6A8-FE8DECADC552}"/>
              </a:ext>
            </a:extLst>
          </p:cNvPr>
          <p:cNvSpPr/>
          <p:nvPr/>
        </p:nvSpPr>
        <p:spPr>
          <a:xfrm>
            <a:off x="2411760" y="1536754"/>
            <a:ext cx="7368480" cy="607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2300" b="1" dirty="0">
                <a:solidFill>
                  <a:srgbClr val="000000"/>
                </a:solidFill>
                <a:latin typeface="Arial" panose="020B0604020202020204" pitchFamily="34" charset="0"/>
              </a:rPr>
              <a:t>Segmentation, Optical Character Recognition (OCR)</a:t>
            </a:r>
          </a:p>
        </p:txBody>
      </p:sp>
    </p:spTree>
    <p:extLst>
      <p:ext uri="{BB962C8B-B14F-4D97-AF65-F5344CB8AC3E}">
        <p14:creationId xmlns:p14="http://schemas.microsoft.com/office/powerpoint/2010/main" val="389201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6048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Classification Applications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E3CFFA-939C-4CCE-9E97-6B8D22E9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87" y="2189026"/>
            <a:ext cx="10433805" cy="39964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BC6CD50-0564-4D24-8FE8-ADBDFF1D46D5}"/>
              </a:ext>
            </a:extLst>
          </p:cNvPr>
          <p:cNvSpPr/>
          <p:nvPr/>
        </p:nvSpPr>
        <p:spPr>
          <a:xfrm>
            <a:off x="990787" y="4925330"/>
            <a:ext cx="972108" cy="1260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8EA654-6584-4C0A-B869-7C9B223E0C7C}"/>
              </a:ext>
            </a:extLst>
          </p:cNvPr>
          <p:cNvSpPr/>
          <p:nvPr/>
        </p:nvSpPr>
        <p:spPr>
          <a:xfrm>
            <a:off x="1474485" y="5545118"/>
            <a:ext cx="972108" cy="640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32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968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Regression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891C2F-547E-4BF3-BB61-6A51546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68" y="1369443"/>
            <a:ext cx="9136941" cy="586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6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968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Regression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20201D-726A-47D4-A505-EC028070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701530"/>
            <a:ext cx="6687784" cy="51172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00B4CF-1B21-41F2-8DD7-631BBC61BA8E}"/>
              </a:ext>
            </a:extLst>
          </p:cNvPr>
          <p:cNvSpPr/>
          <p:nvPr/>
        </p:nvSpPr>
        <p:spPr>
          <a:xfrm>
            <a:off x="8583656" y="2873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y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=f(</a:t>
            </a:r>
            <a:r>
              <a:rPr lang="en-US" altLang="ko-KR" b="1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x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b="1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y=wx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+</a:t>
            </a:r>
            <a:r>
              <a:rPr lang="en-US" altLang="ko-KR" b="1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w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4D3B97-CBFC-4640-8782-51F809AE4C3A}"/>
              </a:ext>
            </a:extLst>
          </p:cNvPr>
          <p:cNvSpPr/>
          <p:nvPr/>
        </p:nvSpPr>
        <p:spPr>
          <a:xfrm>
            <a:off x="407368" y="299359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500" dirty="0">
                <a:solidFill>
                  <a:srgbClr val="000000"/>
                </a:solidFill>
                <a:latin typeface="Arial" panose="020B0604020202020204" pitchFamily="34" charset="0"/>
              </a:rPr>
              <a:t>Price of a used car</a:t>
            </a:r>
          </a:p>
          <a:p>
            <a:endParaRPr lang="en-US" altLang="ko-KR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25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 </a:t>
            </a:r>
            <a:r>
              <a:rPr lang="en-US" altLang="ko-KR" sz="25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: car attributes(e.g. mileage)</a:t>
            </a:r>
          </a:p>
          <a:p>
            <a:r>
              <a:rPr lang="en-US" altLang="ko-KR" sz="2500" i="1" dirty="0">
                <a:solidFill>
                  <a:srgbClr val="FF0000"/>
                </a:solidFill>
                <a:latin typeface="Arial" panose="020B0604020202020204" pitchFamily="34" charset="0"/>
              </a:rPr>
              <a:t>y </a:t>
            </a:r>
            <a:r>
              <a:rPr lang="en-US" altLang="ko-KR" sz="2500" dirty="0">
                <a:solidFill>
                  <a:srgbClr val="FF0000"/>
                </a:solidFill>
                <a:latin typeface="Arial" panose="020B0604020202020204" pitchFamily="34" charset="0"/>
              </a:rPr>
              <a:t>: price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8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76951" y="1562394"/>
            <a:ext cx="6008681" cy="689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프레젠테이션에서 슬라이드가 미치는 영향은</a:t>
            </a: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73400" y="1449436"/>
            <a:ext cx="10218600" cy="3531066"/>
            <a:chOff x="1973400" y="438548"/>
            <a:chExt cx="10218600" cy="3178621"/>
          </a:xfrm>
        </p:grpSpPr>
        <p:sp>
          <p:nvSpPr>
            <p:cNvPr id="3" name="직사각형 2"/>
            <p:cNvSpPr/>
            <p:nvPr/>
          </p:nvSpPr>
          <p:spPr>
            <a:xfrm>
              <a:off x="5879976" y="438548"/>
              <a:ext cx="6312024" cy="756697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Machine Learning?</a:t>
              </a:r>
              <a:endParaRPr lang="ko-KR" altLang="en-US" sz="35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73400" y="438548"/>
              <a:ext cx="3906576" cy="3178621"/>
            </a:xfrm>
            <a:custGeom>
              <a:avLst/>
              <a:gdLst>
                <a:gd name="connsiteX0" fmla="*/ 0 w 6312024"/>
                <a:gd name="connsiteY0" fmla="*/ 0 h 756697"/>
                <a:gd name="connsiteX1" fmla="*/ 6312024 w 6312024"/>
                <a:gd name="connsiteY1" fmla="*/ 0 h 756697"/>
                <a:gd name="connsiteX2" fmla="*/ 6312024 w 6312024"/>
                <a:gd name="connsiteY2" fmla="*/ 756697 h 756697"/>
                <a:gd name="connsiteX3" fmla="*/ 0 w 6312024"/>
                <a:gd name="connsiteY3" fmla="*/ 756697 h 756697"/>
                <a:gd name="connsiteX4" fmla="*/ 0 w 6312024"/>
                <a:gd name="connsiteY4" fmla="*/ 0 h 756697"/>
                <a:gd name="connsiteX0" fmla="*/ 0 w 6312024"/>
                <a:gd name="connsiteY0" fmla="*/ 0 h 3178621"/>
                <a:gd name="connsiteX1" fmla="*/ 6312024 w 6312024"/>
                <a:gd name="connsiteY1" fmla="*/ 0 h 3178621"/>
                <a:gd name="connsiteX2" fmla="*/ 6312024 w 6312024"/>
                <a:gd name="connsiteY2" fmla="*/ 756697 h 3178621"/>
                <a:gd name="connsiteX3" fmla="*/ 2471351 w 6312024"/>
                <a:gd name="connsiteY3" fmla="*/ 3178621 h 3178621"/>
                <a:gd name="connsiteX4" fmla="*/ 0 w 6312024"/>
                <a:gd name="connsiteY4" fmla="*/ 0 h 3178621"/>
                <a:gd name="connsiteX0" fmla="*/ 0 w 3906576"/>
                <a:gd name="connsiteY0" fmla="*/ 3072714 h 3178621"/>
                <a:gd name="connsiteX1" fmla="*/ 3906576 w 3906576"/>
                <a:gd name="connsiteY1" fmla="*/ 0 h 3178621"/>
                <a:gd name="connsiteX2" fmla="*/ 3906576 w 3906576"/>
                <a:gd name="connsiteY2" fmla="*/ 756697 h 3178621"/>
                <a:gd name="connsiteX3" fmla="*/ 65903 w 3906576"/>
                <a:gd name="connsiteY3" fmla="*/ 3178621 h 3178621"/>
                <a:gd name="connsiteX4" fmla="*/ 0 w 3906576"/>
                <a:gd name="connsiteY4" fmla="*/ 3072714 h 317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576" h="3178621">
                  <a:moveTo>
                    <a:pt x="0" y="3072714"/>
                  </a:moveTo>
                  <a:lnTo>
                    <a:pt x="3906576" y="0"/>
                  </a:lnTo>
                  <a:lnTo>
                    <a:pt x="3906576" y="756697"/>
                  </a:lnTo>
                  <a:lnTo>
                    <a:pt x="65903" y="3178621"/>
                  </a:lnTo>
                  <a:lnTo>
                    <a:pt x="0" y="3072714"/>
                  </a:lnTo>
                  <a:close/>
                </a:path>
              </a:pathLst>
            </a:custGeom>
            <a:solidFill>
              <a:srgbClr val="0D8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08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6516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Regression Applications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8E10C0-5EF5-4B17-8992-86142CA7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99" y="1369443"/>
            <a:ext cx="9675001" cy="546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4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90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Regression Applications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0A05A7-EF86-464A-8E24-AF54027E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98" y="2131802"/>
            <a:ext cx="6180403" cy="41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90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Ranking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99EDC-F2FF-46CA-BE2D-314F1A7E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32" y="1358913"/>
            <a:ext cx="8761832" cy="57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90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Ranking example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CEDB42-6026-4D3B-BCE1-0790A8C9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16" y="1733037"/>
            <a:ext cx="6462711" cy="51309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C5CDD92-20A0-4B1B-903C-AC76D6A08798}"/>
              </a:ext>
            </a:extLst>
          </p:cNvPr>
          <p:cNvSpPr/>
          <p:nvPr/>
        </p:nvSpPr>
        <p:spPr>
          <a:xfrm>
            <a:off x="659396" y="2621074"/>
            <a:ext cx="33938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Arial" panose="020B0604020202020204" pitchFamily="34" charset="0"/>
              </a:rPr>
              <a:t>Information Retrieval</a:t>
            </a:r>
            <a:endParaRPr lang="ko-KR" alt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A5B57-202E-42DD-83F4-6DFA6011FFBC}"/>
              </a:ext>
            </a:extLst>
          </p:cNvPr>
          <p:cNvSpPr txBox="1"/>
          <p:nvPr/>
        </p:nvSpPr>
        <p:spPr>
          <a:xfrm>
            <a:off x="780138" y="3968267"/>
            <a:ext cx="3916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검색어와 웹 페이지들의 집합을</a:t>
            </a:r>
            <a:endParaRPr lang="en-US" altLang="ko-KR" dirty="0"/>
          </a:p>
          <a:p>
            <a:r>
              <a:rPr lang="ko-KR" altLang="en-US" dirty="0"/>
              <a:t>고려하려 관련성에 따라 순위를 매김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Ex:</a:t>
            </a:r>
            <a:r>
              <a:rPr lang="ko-KR" altLang="en-US" dirty="0"/>
              <a:t> 구글의 </a:t>
            </a:r>
            <a:r>
              <a:rPr lang="en-US" altLang="ko-KR" dirty="0" err="1"/>
              <a:t>pagerank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71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90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Ranking example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Picture 2" descr="유튜브 아이콘에 대한 이미지 검색결과">
            <a:extLst>
              <a:ext uri="{FF2B5EF4-FFF2-40B4-BE49-F238E27FC236}">
                <a16:creationId xmlns:a16="http://schemas.microsoft.com/office/drawing/2014/main" id="{F0AA312B-0F80-46DB-B42F-19E898FFF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73" y="2013571"/>
            <a:ext cx="3810749" cy="195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페이스북 아이콘에 대한 이미지 검색결과">
            <a:extLst>
              <a:ext uri="{FF2B5EF4-FFF2-40B4-BE49-F238E27FC236}">
                <a16:creationId xmlns:a16="http://schemas.microsoft.com/office/drawing/2014/main" id="{53391BB8-4A88-4D8F-9587-117D5AD1E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1"/>
          <a:stretch/>
        </p:blipFill>
        <p:spPr bwMode="auto">
          <a:xfrm>
            <a:off x="8688288" y="2801094"/>
            <a:ext cx="3086100" cy="23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넷플릭스 아이콘에 대한 이미지 검색결과">
            <a:extLst>
              <a:ext uri="{FF2B5EF4-FFF2-40B4-BE49-F238E27FC236}">
                <a16:creationId xmlns:a16="http://schemas.microsoft.com/office/drawing/2014/main" id="{51961A12-7511-4C8A-8B43-F37E4C4D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68" y="3360793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아마존 아이콘에 대한 이미지 검색결과">
            <a:extLst>
              <a:ext uri="{FF2B5EF4-FFF2-40B4-BE49-F238E27FC236}">
                <a16:creationId xmlns:a16="http://schemas.microsoft.com/office/drawing/2014/main" id="{EA41892C-C7F3-49E8-B859-548E1F018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74" y="4508513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3F8346-5E80-42E0-970F-24D143A2D4CD}"/>
              </a:ext>
            </a:extLst>
          </p:cNvPr>
          <p:cNvSpPr/>
          <p:nvPr/>
        </p:nvSpPr>
        <p:spPr>
          <a:xfrm>
            <a:off x="1316336" y="1459944"/>
            <a:ext cx="41024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Arial" panose="020B0604020202020204" pitchFamily="34" charset="0"/>
              </a:rPr>
              <a:t>Recommendation System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0100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90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Unsupervised Learning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A1CBB4-12B4-4E17-BC38-3260A6FB4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39" y="1168757"/>
            <a:ext cx="8685017" cy="56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3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590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Unsupervised Learning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C3FF75-25AD-48FD-9C58-6C5B629E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56" y="1369443"/>
            <a:ext cx="8229420" cy="55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7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8316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Unsupervised Learning Applications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E7BB63-D854-4752-A0D9-6C041686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644" y="1413798"/>
            <a:ext cx="5867148" cy="52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5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8172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Unsupervised Learning examples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6B0004-7816-4968-B659-3803FEF8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282098"/>
            <a:ext cx="7581900" cy="4486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EC5FE0-9E73-4E8B-9F67-1A41341E47E5}"/>
              </a:ext>
            </a:extLst>
          </p:cNvPr>
          <p:cNvSpPr txBox="1"/>
          <p:nvPr/>
        </p:nvSpPr>
        <p:spPr>
          <a:xfrm>
            <a:off x="3575720" y="1494510"/>
            <a:ext cx="32143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블로그 글의 주제구분</a:t>
            </a:r>
          </a:p>
        </p:txBody>
      </p:sp>
    </p:spTree>
    <p:extLst>
      <p:ext uri="{BB962C8B-B14F-4D97-AF65-F5344CB8AC3E}">
        <p14:creationId xmlns:p14="http://schemas.microsoft.com/office/powerpoint/2010/main" val="92141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8172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Unsupervised Learning examples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122" name="Picture 2" descr="비정상적인 접근입니다에 대한 이미지 검색결과">
            <a:extLst>
              <a:ext uri="{FF2B5EF4-FFF2-40B4-BE49-F238E27FC236}">
                <a16:creationId xmlns:a16="http://schemas.microsoft.com/office/drawing/2014/main" id="{16C5D91E-B189-4550-9E34-47737552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369046"/>
            <a:ext cx="65341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DDCE55-C8E9-41A5-9D4D-C31C1F6EEAF4}"/>
              </a:ext>
            </a:extLst>
          </p:cNvPr>
          <p:cNvSpPr txBox="1"/>
          <p:nvPr/>
        </p:nvSpPr>
        <p:spPr>
          <a:xfrm>
            <a:off x="4043772" y="1511249"/>
            <a:ext cx="32143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비정상적인 접근 탐지</a:t>
            </a:r>
          </a:p>
        </p:txBody>
      </p:sp>
    </p:spTree>
    <p:extLst>
      <p:ext uri="{BB962C8B-B14F-4D97-AF65-F5344CB8AC3E}">
        <p14:creationId xmlns:p14="http://schemas.microsoft.com/office/powerpoint/2010/main" val="3061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Machine Learning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유튜브 아이콘에 대한 이미지 검색결과">
            <a:extLst>
              <a:ext uri="{FF2B5EF4-FFF2-40B4-BE49-F238E27FC236}">
                <a16:creationId xmlns:a16="http://schemas.microsoft.com/office/drawing/2014/main" id="{DDB63DC8-F629-4636-A09C-1BE72A5D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26" y="1156178"/>
            <a:ext cx="3810749" cy="195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페이스북 아이콘에 대한 이미지 검색결과">
            <a:extLst>
              <a:ext uri="{FF2B5EF4-FFF2-40B4-BE49-F238E27FC236}">
                <a16:creationId xmlns:a16="http://schemas.microsoft.com/office/drawing/2014/main" id="{ECB96FE4-0FDF-44FB-8017-11B75B793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1"/>
          <a:stretch/>
        </p:blipFill>
        <p:spPr bwMode="auto">
          <a:xfrm>
            <a:off x="8132862" y="2102488"/>
            <a:ext cx="3086100" cy="23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넷플릭스 아이콘에 대한 이미지 검색결과">
            <a:extLst>
              <a:ext uri="{FF2B5EF4-FFF2-40B4-BE49-F238E27FC236}">
                <a16:creationId xmlns:a16="http://schemas.microsoft.com/office/drawing/2014/main" id="{F5FD8D6D-06C1-4BEC-9F1A-27B683728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901843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아마존 아이콘에 대한 이미지 검색결과">
            <a:extLst>
              <a:ext uri="{FF2B5EF4-FFF2-40B4-BE49-F238E27FC236}">
                <a16:creationId xmlns:a16="http://schemas.microsoft.com/office/drawing/2014/main" id="{A62B79E0-1C97-4453-BF5F-3E62ABE9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38" y="4179490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48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8172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Reinforcement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Learning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723171-36F8-48F3-B4DE-2118C810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7" y="1386054"/>
            <a:ext cx="8170645" cy="56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8172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Reinforce Learning Applications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33DA1B-BB4E-4D62-8877-8FBA44E2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00" y="2096445"/>
            <a:ext cx="7157799" cy="36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0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8172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Reinforce Learning Applications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2BAFA8-4493-4070-9078-1B09D17C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6" y="2156887"/>
            <a:ext cx="5400600" cy="33046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1FB8AC-DE2E-4130-9DB9-29BBA829B8A3}"/>
              </a:ext>
            </a:extLst>
          </p:cNvPr>
          <p:cNvSpPr/>
          <p:nvPr/>
        </p:nvSpPr>
        <p:spPr>
          <a:xfrm>
            <a:off x="2231108" y="5577267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000000"/>
                </a:solidFill>
                <a:latin typeface="Arial" panose="020B0604020202020204" pitchFamily="34" charset="0"/>
              </a:rPr>
              <a:t>AlphaGO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 for GO game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C79A8-2EBD-4693-AA4E-2CA040DB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477058"/>
            <a:ext cx="5160001" cy="2895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BEE62F-F85A-4DD4-BA62-44FA820B703E}"/>
              </a:ext>
            </a:extLst>
          </p:cNvPr>
          <p:cNvSpPr/>
          <p:nvPr/>
        </p:nvSpPr>
        <p:spPr>
          <a:xfrm>
            <a:off x="7837380" y="557726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Alpha Star for StarCraft II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76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76951" y="1562394"/>
            <a:ext cx="6008681" cy="689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프레젠테이션에서 슬라이드가 미치는 영향은</a:t>
            </a: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73400" y="1449436"/>
            <a:ext cx="10218600" cy="3531066"/>
            <a:chOff x="1973400" y="438548"/>
            <a:chExt cx="10218600" cy="3178621"/>
          </a:xfrm>
        </p:grpSpPr>
        <p:sp>
          <p:nvSpPr>
            <p:cNvPr id="3" name="직사각형 2"/>
            <p:cNvSpPr/>
            <p:nvPr/>
          </p:nvSpPr>
          <p:spPr>
            <a:xfrm>
              <a:off x="5879976" y="438548"/>
              <a:ext cx="6312024" cy="756697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5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개발환경 구축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73400" y="438548"/>
              <a:ext cx="3906576" cy="3178621"/>
            </a:xfrm>
            <a:custGeom>
              <a:avLst/>
              <a:gdLst>
                <a:gd name="connsiteX0" fmla="*/ 0 w 6312024"/>
                <a:gd name="connsiteY0" fmla="*/ 0 h 756697"/>
                <a:gd name="connsiteX1" fmla="*/ 6312024 w 6312024"/>
                <a:gd name="connsiteY1" fmla="*/ 0 h 756697"/>
                <a:gd name="connsiteX2" fmla="*/ 6312024 w 6312024"/>
                <a:gd name="connsiteY2" fmla="*/ 756697 h 756697"/>
                <a:gd name="connsiteX3" fmla="*/ 0 w 6312024"/>
                <a:gd name="connsiteY3" fmla="*/ 756697 h 756697"/>
                <a:gd name="connsiteX4" fmla="*/ 0 w 6312024"/>
                <a:gd name="connsiteY4" fmla="*/ 0 h 756697"/>
                <a:gd name="connsiteX0" fmla="*/ 0 w 6312024"/>
                <a:gd name="connsiteY0" fmla="*/ 0 h 3178621"/>
                <a:gd name="connsiteX1" fmla="*/ 6312024 w 6312024"/>
                <a:gd name="connsiteY1" fmla="*/ 0 h 3178621"/>
                <a:gd name="connsiteX2" fmla="*/ 6312024 w 6312024"/>
                <a:gd name="connsiteY2" fmla="*/ 756697 h 3178621"/>
                <a:gd name="connsiteX3" fmla="*/ 2471351 w 6312024"/>
                <a:gd name="connsiteY3" fmla="*/ 3178621 h 3178621"/>
                <a:gd name="connsiteX4" fmla="*/ 0 w 6312024"/>
                <a:gd name="connsiteY4" fmla="*/ 0 h 3178621"/>
                <a:gd name="connsiteX0" fmla="*/ 0 w 3906576"/>
                <a:gd name="connsiteY0" fmla="*/ 3072714 h 3178621"/>
                <a:gd name="connsiteX1" fmla="*/ 3906576 w 3906576"/>
                <a:gd name="connsiteY1" fmla="*/ 0 h 3178621"/>
                <a:gd name="connsiteX2" fmla="*/ 3906576 w 3906576"/>
                <a:gd name="connsiteY2" fmla="*/ 756697 h 3178621"/>
                <a:gd name="connsiteX3" fmla="*/ 65903 w 3906576"/>
                <a:gd name="connsiteY3" fmla="*/ 3178621 h 3178621"/>
                <a:gd name="connsiteX4" fmla="*/ 0 w 3906576"/>
                <a:gd name="connsiteY4" fmla="*/ 3072714 h 317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576" h="3178621">
                  <a:moveTo>
                    <a:pt x="0" y="3072714"/>
                  </a:moveTo>
                  <a:lnTo>
                    <a:pt x="3906576" y="0"/>
                  </a:lnTo>
                  <a:lnTo>
                    <a:pt x="3906576" y="756697"/>
                  </a:lnTo>
                  <a:lnTo>
                    <a:pt x="65903" y="3178621"/>
                  </a:lnTo>
                  <a:lnTo>
                    <a:pt x="0" y="3072714"/>
                  </a:lnTo>
                  <a:close/>
                </a:path>
              </a:pathLst>
            </a:custGeom>
            <a:solidFill>
              <a:srgbClr val="0D8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81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4891A-F02B-4459-8807-6FF5E2F68144}"/>
              </a:ext>
            </a:extLst>
          </p:cNvPr>
          <p:cNvSpPr/>
          <p:nvPr/>
        </p:nvSpPr>
        <p:spPr>
          <a:xfrm>
            <a:off x="1977049" y="1412208"/>
            <a:ext cx="8125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https://www.anaconda.com/distribution/</a:t>
            </a:r>
            <a:r>
              <a:rPr lang="en-US" altLang="ko-KR" dirty="0"/>
              <a:t> </a:t>
            </a:r>
            <a:r>
              <a:rPr lang="ko-KR" altLang="en-US" dirty="0"/>
              <a:t>에 접속해서 </a:t>
            </a:r>
            <a:r>
              <a:rPr lang="en-US" altLang="ko-KR" dirty="0"/>
              <a:t>python 3.7 version </a:t>
            </a:r>
            <a:r>
              <a:rPr lang="ko-KR" altLang="en-US" dirty="0"/>
              <a:t>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365CF-62CE-4AB9-A5DF-F356B66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" y="2257991"/>
            <a:ext cx="12192000" cy="37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5E0AC5E-1010-4276-B0BF-F2699F3F1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2045010"/>
            <a:ext cx="530471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8E96DD7-2C54-434E-B45B-947B89BC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601" y="2062900"/>
            <a:ext cx="5165782" cy="40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3A68B70-1BCE-43FD-878B-BC2C7513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32" y="1920092"/>
            <a:ext cx="5198944" cy="40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58DC3F7-2D27-4186-AF75-39C92874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948668"/>
            <a:ext cx="5122918" cy="39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FA0268B-6747-4E8C-AE4D-4462C864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24" y="1749776"/>
            <a:ext cx="5515887" cy="42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9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32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초기의 의사결정 시스템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398A0-6511-46BC-A720-8E0F6035ED13}"/>
              </a:ext>
            </a:extLst>
          </p:cNvPr>
          <p:cNvSpPr txBox="1"/>
          <p:nvPr/>
        </p:nvSpPr>
        <p:spPr>
          <a:xfrm>
            <a:off x="767408" y="1963710"/>
            <a:ext cx="787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스팸 메일임이 의심되는 메일을 </a:t>
            </a:r>
            <a:r>
              <a:rPr lang="ko-KR" altLang="en-US" b="1" dirty="0" err="1"/>
              <a:t>스팸함으로</a:t>
            </a:r>
            <a:r>
              <a:rPr lang="ko-KR" altLang="en-US" b="1" dirty="0"/>
              <a:t> 보내야 하는 필터를 생각해보자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870ADD-63A8-4F96-A954-521A2A617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644" y="2909106"/>
            <a:ext cx="5935613" cy="2016224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04DAA7D-2434-49C5-B7D7-CB1988E10ADC}"/>
              </a:ext>
            </a:extLst>
          </p:cNvPr>
          <p:cNvSpPr/>
          <p:nvPr/>
        </p:nvSpPr>
        <p:spPr>
          <a:xfrm>
            <a:off x="4933545" y="4351822"/>
            <a:ext cx="576064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0C541-0450-401B-9F9A-3AAD0751BD07}"/>
              </a:ext>
            </a:extLst>
          </p:cNvPr>
          <p:cNvSpPr txBox="1"/>
          <p:nvPr/>
        </p:nvSpPr>
        <p:spPr>
          <a:xfrm>
            <a:off x="3971764" y="5576828"/>
            <a:ext cx="2727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If-else</a:t>
            </a:r>
            <a:r>
              <a:rPr lang="ko-KR" altLang="en-US" dirty="0"/>
              <a:t>로 하드코딩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가능은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큰 단점들이 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73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70CBFAF-146D-47BE-A311-F1F3AE1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1980406"/>
            <a:ext cx="5184276" cy="40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4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B5661E3-1A63-4A92-8220-3BC017BF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994693"/>
            <a:ext cx="46767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 flipV="1">
            <a:off x="0" y="6968899"/>
            <a:ext cx="12192000" cy="77264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7584D89-F213-4039-964D-AC5C68AC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762697"/>
            <a:ext cx="5436604" cy="422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Anaconda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51C03AD-8BB7-406E-9048-87D500AB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11" y="1749713"/>
            <a:ext cx="10170438" cy="5739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BC44C-2612-461C-B3CC-B7971EE5ECAA}"/>
              </a:ext>
            </a:extLst>
          </p:cNvPr>
          <p:cNvSpPr txBox="1"/>
          <p:nvPr/>
        </p:nvSpPr>
        <p:spPr>
          <a:xfrm>
            <a:off x="858111" y="1249455"/>
            <a:ext cx="619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Anaconda</a:t>
            </a:r>
            <a:r>
              <a:rPr lang="ko-KR" altLang="en-US" dirty="0"/>
              <a:t>와 같이 설치된 </a:t>
            </a:r>
            <a:r>
              <a:rPr lang="en-US" altLang="ko-KR" dirty="0" err="1"/>
              <a:t>Jypyter</a:t>
            </a:r>
            <a:r>
              <a:rPr lang="en-US" altLang="ko-KR" dirty="0"/>
              <a:t> notebook</a:t>
            </a:r>
            <a:r>
              <a:rPr lang="ko-KR" altLang="en-US" dirty="0"/>
              <a:t>을 실행시켜봅시다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1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module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0BC44C-2612-461C-B3CC-B7971EE5ECAA}"/>
              </a:ext>
            </a:extLst>
          </p:cNvPr>
          <p:cNvSpPr txBox="1"/>
          <p:nvPr/>
        </p:nvSpPr>
        <p:spPr>
          <a:xfrm>
            <a:off x="616656" y="1380075"/>
            <a:ext cx="1061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Anaconda</a:t>
            </a:r>
            <a:r>
              <a:rPr lang="ko-KR" altLang="en-US" dirty="0"/>
              <a:t>를 설치한 후 같이 설치된</a:t>
            </a:r>
            <a:r>
              <a:rPr lang="en-US" altLang="ko-KR" dirty="0"/>
              <a:t> Anaconda prompt</a:t>
            </a:r>
            <a:r>
              <a:rPr lang="ko-KR" altLang="en-US" dirty="0"/>
              <a:t>를 관리자 권한으로 실행시킨 후</a:t>
            </a:r>
            <a:r>
              <a:rPr lang="en-US" altLang="ko-KR" dirty="0"/>
              <a:t>, pip</a:t>
            </a:r>
            <a:r>
              <a:rPr lang="ko-KR" altLang="en-US" dirty="0"/>
              <a:t> </a:t>
            </a:r>
            <a:r>
              <a:rPr lang="en-US" altLang="ko-KR" dirty="0" err="1"/>
              <a:t>instsll</a:t>
            </a:r>
            <a:r>
              <a:rPr lang="ko-KR" altLang="en-US" dirty="0"/>
              <a:t> </a:t>
            </a:r>
            <a:r>
              <a:rPr lang="en-US" altLang="ko-KR" dirty="0" err="1"/>
              <a:t>tensorflow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842AEF-FB93-4F55-8D79-27C88C90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2050118"/>
            <a:ext cx="121348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1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module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0BC44C-2612-461C-B3CC-B7971EE5ECAA}"/>
              </a:ext>
            </a:extLst>
          </p:cNvPr>
          <p:cNvSpPr txBox="1"/>
          <p:nvPr/>
        </p:nvSpPr>
        <p:spPr>
          <a:xfrm>
            <a:off x="810042" y="2657078"/>
            <a:ext cx="600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를 설치한 후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ko-KR" altLang="en-US" dirty="0"/>
              <a:t>도 같은 방식으로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2EAEB7-8BF9-47C6-B0F2-C85657C3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85" y="3161134"/>
            <a:ext cx="107918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module install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0BC44C-2612-461C-B3CC-B7971EE5ECAA}"/>
              </a:ext>
            </a:extLst>
          </p:cNvPr>
          <p:cNvSpPr txBox="1"/>
          <p:nvPr/>
        </p:nvSpPr>
        <p:spPr>
          <a:xfrm>
            <a:off x="947428" y="1479951"/>
            <a:ext cx="526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Jypyter</a:t>
            </a:r>
            <a:r>
              <a:rPr lang="en-US" altLang="ko-KR" dirty="0"/>
              <a:t> notebook</a:t>
            </a:r>
            <a:r>
              <a:rPr lang="ko-KR" altLang="en-US" dirty="0"/>
              <a:t>에서 다음 코드를 실행시켜봅시다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값이 나오면 모듈 설치가 잘 된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A0541-5CA2-4B96-9628-DA7DFEDE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660" y="2405050"/>
            <a:ext cx="525440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What is a module?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31904" y="449533"/>
            <a:ext cx="5796644" cy="399961"/>
            <a:chOff x="5591944" y="404664"/>
            <a:chExt cx="6919207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5591944" y="404664"/>
              <a:ext cx="1911020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7284131" y="404664"/>
              <a:ext cx="1843200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4FA09E-123B-4FB5-A341-9A6938D24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24" y="1612962"/>
            <a:ext cx="8028892" cy="45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V="1">
            <a:off x="0" y="6968899"/>
            <a:ext cx="12192000" cy="64951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47428" y="1252922"/>
            <a:ext cx="6716880" cy="5508612"/>
            <a:chOff x="1665912" y="1772816"/>
            <a:chExt cx="3629795" cy="3168352"/>
          </a:xfrm>
        </p:grpSpPr>
        <p:sp>
          <p:nvSpPr>
            <p:cNvPr id="86" name="타원 85"/>
            <p:cNvSpPr/>
            <p:nvPr/>
          </p:nvSpPr>
          <p:spPr>
            <a:xfrm>
              <a:off x="1665912" y="1772816"/>
              <a:ext cx="3024336" cy="316835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602016" y="2924944"/>
              <a:ext cx="2693691" cy="690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/>
                <a:t>THANK </a:t>
              </a:r>
              <a:r>
                <a:rPr lang="en-US" altLang="ko-KR" sz="7200" b="1" dirty="0">
                  <a:solidFill>
                    <a:srgbClr val="CC0000"/>
                  </a:solidFill>
                </a:rPr>
                <a:t>Y</a:t>
              </a:r>
              <a:r>
                <a:rPr lang="en-US" altLang="ko-KR" sz="7200" b="1" dirty="0">
                  <a:solidFill>
                    <a:schemeClr val="accent6"/>
                  </a:solidFill>
                </a:rPr>
                <a:t>O</a:t>
              </a:r>
              <a:r>
                <a:rPr lang="en-US" altLang="ko-KR" sz="7200" b="1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en-US" altLang="ko-KR" sz="7200" b="1" dirty="0">
                  <a:solidFill>
                    <a:schemeClr val="bg1"/>
                  </a:solidFill>
                </a:rPr>
                <a:t> </a:t>
              </a:r>
              <a:endParaRPr lang="ko-KR" altLang="en-US" sz="7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7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0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6048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초기의 </a:t>
            </a:r>
            <a:r>
              <a:rPr lang="ko-KR" altLang="en-US" sz="300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의사결정 시스템의 문제점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3C8851-A4ED-47F2-B0F9-DD359DDD0880}"/>
              </a:ext>
            </a:extLst>
          </p:cNvPr>
          <p:cNvGrpSpPr/>
          <p:nvPr/>
        </p:nvGrpSpPr>
        <p:grpSpPr>
          <a:xfrm>
            <a:off x="1127448" y="2765090"/>
            <a:ext cx="9994852" cy="891070"/>
            <a:chOff x="1127448" y="2550392"/>
            <a:chExt cx="9994852" cy="802130"/>
          </a:xfrm>
        </p:grpSpPr>
        <p:sp>
          <p:nvSpPr>
            <p:cNvPr id="12" name="직사각형 55">
              <a:extLst>
                <a:ext uri="{FF2B5EF4-FFF2-40B4-BE49-F238E27FC236}">
                  <a16:creationId xmlns:a16="http://schemas.microsoft.com/office/drawing/2014/main" id="{D907A5DD-2B69-49CB-BE92-39A077A2B5ED}"/>
                </a:ext>
              </a:extLst>
            </p:cNvPr>
            <p:cNvSpPr/>
            <p:nvPr/>
          </p:nvSpPr>
          <p:spPr>
            <a:xfrm>
              <a:off x="2531604" y="2550392"/>
              <a:ext cx="8590696" cy="798795"/>
            </a:xfrm>
            <a:prstGeom prst="roundRect">
              <a:avLst/>
            </a:prstGeom>
            <a:solidFill>
              <a:srgbClr val="84C1F8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370">
                <a:defRPr/>
              </a:pPr>
              <a:r>
                <a:rPr lang="ko-KR" altLang="en-US" sz="2500" b="1" dirty="0">
                  <a:solidFill>
                    <a:schemeClr val="bg1"/>
                  </a:solidFill>
                  <a:latin typeface="맑은 고딕" pitchFamily="50" charset="-127"/>
                </a:rPr>
                <a:t>규칙이 명확해야 하며</a:t>
              </a:r>
              <a:r>
                <a:rPr lang="en-US" altLang="ko-KR" sz="2500" b="1" dirty="0">
                  <a:solidFill>
                    <a:schemeClr val="bg1"/>
                  </a:solidFill>
                  <a:latin typeface="맑은 고딕" pitchFamily="50" charset="-127"/>
                </a:rPr>
                <a:t>, </a:t>
              </a:r>
              <a:r>
                <a:rPr lang="ko-KR" altLang="en-US" sz="2500" b="1" dirty="0">
                  <a:solidFill>
                    <a:schemeClr val="bg1"/>
                  </a:solidFill>
                  <a:latin typeface="맑은 고딕" pitchFamily="50" charset="-127"/>
                </a:rPr>
                <a:t>그 분야에 대한 상당한 지식 요구</a:t>
              </a:r>
              <a:endParaRPr lang="ko-KR" altLang="en-US" sz="2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55">
              <a:extLst>
                <a:ext uri="{FF2B5EF4-FFF2-40B4-BE49-F238E27FC236}">
                  <a16:creationId xmlns:a16="http://schemas.microsoft.com/office/drawing/2014/main" id="{5B5C41ED-955D-420E-A6D3-35A013C37A43}"/>
                </a:ext>
              </a:extLst>
            </p:cNvPr>
            <p:cNvSpPr/>
            <p:nvPr/>
          </p:nvSpPr>
          <p:spPr>
            <a:xfrm>
              <a:off x="1127448" y="2553727"/>
              <a:ext cx="1182811" cy="798795"/>
            </a:xfrm>
            <a:prstGeom prst="roundRect">
              <a:avLst>
                <a:gd name="adj" fmla="val 50000"/>
              </a:avLst>
            </a:prstGeom>
            <a:solidFill>
              <a:srgbClr val="095CA7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0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A759BEA-E12E-4B39-AC32-565B041343FE}"/>
              </a:ext>
            </a:extLst>
          </p:cNvPr>
          <p:cNvGrpSpPr/>
          <p:nvPr/>
        </p:nvGrpSpPr>
        <p:grpSpPr>
          <a:xfrm>
            <a:off x="1127448" y="1396938"/>
            <a:ext cx="9994852" cy="891070"/>
            <a:chOff x="1127448" y="1396028"/>
            <a:chExt cx="9994852" cy="802130"/>
          </a:xfrm>
        </p:grpSpPr>
        <p:sp>
          <p:nvSpPr>
            <p:cNvPr id="15" name="직사각형 55">
              <a:extLst>
                <a:ext uri="{FF2B5EF4-FFF2-40B4-BE49-F238E27FC236}">
                  <a16:creationId xmlns:a16="http://schemas.microsoft.com/office/drawing/2014/main" id="{21BC6299-3880-4B89-9276-36EFB1824F2A}"/>
                </a:ext>
              </a:extLst>
            </p:cNvPr>
            <p:cNvSpPr/>
            <p:nvPr/>
          </p:nvSpPr>
          <p:spPr>
            <a:xfrm>
              <a:off x="2531604" y="1396028"/>
              <a:ext cx="8590696" cy="798795"/>
            </a:xfrm>
            <a:prstGeom prst="roundRect">
              <a:avLst/>
            </a:prstGeom>
            <a:solidFill>
              <a:srgbClr val="84C1F8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370">
                <a:defRPr/>
              </a:pPr>
              <a:r>
                <a:rPr lang="en-US" altLang="ko-KR" sz="25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Decision</a:t>
              </a:r>
              <a:r>
                <a:rPr lang="ko-KR" altLang="en-US" sz="25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에 필요한 로직이 제한됨</a:t>
              </a:r>
              <a:endParaRPr lang="ko-KR" altLang="en-US" sz="2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55">
              <a:extLst>
                <a:ext uri="{FF2B5EF4-FFF2-40B4-BE49-F238E27FC236}">
                  <a16:creationId xmlns:a16="http://schemas.microsoft.com/office/drawing/2014/main" id="{E19B5B37-934A-4D3A-907D-82B0A84565BB}"/>
                </a:ext>
              </a:extLst>
            </p:cNvPr>
            <p:cNvSpPr/>
            <p:nvPr/>
          </p:nvSpPr>
          <p:spPr>
            <a:xfrm>
              <a:off x="1127448" y="1399363"/>
              <a:ext cx="1182811" cy="798795"/>
            </a:xfrm>
            <a:prstGeom prst="roundRect">
              <a:avLst>
                <a:gd name="adj" fmla="val 50000"/>
              </a:avLst>
            </a:prstGeom>
            <a:solidFill>
              <a:srgbClr val="095CA7"/>
            </a:solidFill>
            <a:ln w="2857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0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4B30D6-9830-47E8-8EBB-AC88441050F4}"/>
              </a:ext>
            </a:extLst>
          </p:cNvPr>
          <p:cNvGrpSpPr/>
          <p:nvPr/>
        </p:nvGrpSpPr>
        <p:grpSpPr>
          <a:xfrm>
            <a:off x="5627948" y="4073970"/>
            <a:ext cx="1224136" cy="995376"/>
            <a:chOff x="1155234" y="1295280"/>
            <a:chExt cx="548589" cy="457157"/>
          </a:xfrm>
        </p:grpSpPr>
        <p:sp>
          <p:nvSpPr>
            <p:cNvPr id="18" name="오른쪽 화살표 38">
              <a:extLst>
                <a:ext uri="{FF2B5EF4-FFF2-40B4-BE49-F238E27FC236}">
                  <a16:creationId xmlns:a16="http://schemas.microsoft.com/office/drawing/2014/main" id="{0A80F0C9-F6EC-4EBB-9A85-FBA825464025}"/>
                </a:ext>
              </a:extLst>
            </p:cNvPr>
            <p:cNvSpPr/>
            <p:nvPr/>
          </p:nvSpPr>
          <p:spPr>
            <a:xfrm rot="5400000">
              <a:off x="1200950" y="1249564"/>
              <a:ext cx="457157" cy="54858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오른쪽 화살표 6">
              <a:extLst>
                <a:ext uri="{FF2B5EF4-FFF2-40B4-BE49-F238E27FC236}">
                  <a16:creationId xmlns:a16="http://schemas.microsoft.com/office/drawing/2014/main" id="{598B51F9-9E33-4048-8E8E-A2623CC71B8A}"/>
                </a:ext>
              </a:extLst>
            </p:cNvPr>
            <p:cNvSpPr/>
            <p:nvPr/>
          </p:nvSpPr>
          <p:spPr>
            <a:xfrm>
              <a:off x="1264953" y="1295280"/>
              <a:ext cx="329153" cy="32001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8897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0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B3DCBF-079D-4A66-95E8-3B4D7FCFA103}"/>
              </a:ext>
            </a:extLst>
          </p:cNvPr>
          <p:cNvSpPr/>
          <p:nvPr/>
        </p:nvSpPr>
        <p:spPr>
          <a:xfrm>
            <a:off x="2375269" y="5334110"/>
            <a:ext cx="74414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해결할 수 없는 문제들</a:t>
            </a:r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581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068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Machine Learning?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67909" y="449533"/>
            <a:ext cx="5760640" cy="399961"/>
            <a:chOff x="5634921" y="404664"/>
            <a:chExt cx="6876230" cy="360040"/>
          </a:xfrm>
        </p:grpSpPr>
        <p:sp>
          <p:nvSpPr>
            <p:cNvPr id="92" name="평행 사변형 91"/>
            <p:cNvSpPr/>
            <p:nvPr/>
          </p:nvSpPr>
          <p:spPr>
            <a:xfrm>
              <a:off x="7290942" y="404664"/>
              <a:ext cx="1911023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en-US" altLang="ko-KR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평행 사변형 94"/>
            <p:cNvSpPr/>
            <p:nvPr/>
          </p:nvSpPr>
          <p:spPr>
            <a:xfrm>
              <a:off x="5634921" y="404664"/>
              <a:ext cx="1843199" cy="360040"/>
            </a:xfrm>
            <a:prstGeom prst="parallelogram">
              <a:avLst>
                <a:gd name="adj" fmla="val 29920"/>
              </a:avLst>
            </a:prstGeom>
            <a:solidFill>
              <a:srgbClr val="45A1F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>
              <a:off x="8970257" y="404664"/>
              <a:ext cx="1849261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10662445" y="404664"/>
              <a:ext cx="1848706" cy="360040"/>
            </a:xfrm>
            <a:prstGeom prst="parallelogram">
              <a:avLst>
                <a:gd name="adj" fmla="val 2992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14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1B1F14B3-F703-4D59-865B-B9D42231748E}"/>
              </a:ext>
            </a:extLst>
          </p:cNvPr>
          <p:cNvSpPr txBox="1">
            <a:spLocks noChangeArrowheads="1"/>
          </p:cNvSpPr>
          <p:nvPr/>
        </p:nvSpPr>
        <p:spPr>
          <a:xfrm>
            <a:off x="1415480" y="1268150"/>
            <a:ext cx="9226744" cy="5756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ko-KR" b="1" dirty="0">
                <a:solidFill>
                  <a:schemeClr val="accent2"/>
                </a:solidFill>
                <a:ea typeface="굴림" panose="020B0600000101010101" pitchFamily="50" charset="-127"/>
              </a:rPr>
              <a:t>  Traditional Programming</a:t>
            </a:r>
          </a:p>
          <a:p>
            <a:endParaRPr lang="en-US" altLang="ko-KR" dirty="0">
              <a:ea typeface="굴림" panose="020B0600000101010101" pitchFamily="50" charset="-127"/>
            </a:endParaRPr>
          </a:p>
          <a:p>
            <a:endParaRPr lang="en-US" altLang="ko-KR" dirty="0">
              <a:ea typeface="굴림" panose="020B0600000101010101" pitchFamily="50" charset="-127"/>
            </a:endParaRPr>
          </a:p>
          <a:p>
            <a:endParaRPr lang="en-US" altLang="ko-KR" dirty="0">
              <a:ea typeface="굴림" panose="020B0600000101010101" pitchFamily="50" charset="-127"/>
            </a:endParaRPr>
          </a:p>
          <a:p>
            <a:endParaRPr lang="en-US" altLang="ko-KR" b="1" dirty="0">
              <a:solidFill>
                <a:schemeClr val="accent2"/>
              </a:solidFill>
              <a:ea typeface="굴림" panose="020B0600000101010101" pitchFamily="50" charset="-127"/>
            </a:endParaRPr>
          </a:p>
          <a:p>
            <a:pPr>
              <a:buFontTx/>
              <a:buNone/>
            </a:pPr>
            <a:r>
              <a:rPr lang="en-US" altLang="ko-KR" b="1" dirty="0">
                <a:solidFill>
                  <a:schemeClr val="accent2"/>
                </a:solidFill>
                <a:ea typeface="굴림" panose="020B0600000101010101" pitchFamily="50" charset="-127"/>
              </a:rPr>
              <a:t>  </a:t>
            </a:r>
          </a:p>
          <a:p>
            <a:pPr>
              <a:buFontTx/>
              <a:buNone/>
            </a:pPr>
            <a:r>
              <a:rPr lang="en-US" altLang="ko-KR" b="1" dirty="0">
                <a:solidFill>
                  <a:schemeClr val="accent2"/>
                </a:solidFill>
                <a:ea typeface="굴림" panose="020B0600000101010101" pitchFamily="50" charset="-127"/>
              </a:rPr>
              <a:t>Machine Learning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659616A-51E9-4664-B259-3CC386AFB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143" y="2368587"/>
            <a:ext cx="2962716" cy="169298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3555">
                <a:ea typeface="굴림" panose="020B0600000101010101" pitchFamily="50" charset="-127"/>
              </a:rPr>
              <a:t>Computer</a:t>
            </a:r>
          </a:p>
        </p:txBody>
      </p:sp>
      <p:sp>
        <p:nvSpPr>
          <p:cNvPr id="17" name="Line 6">
            <a:extLst>
              <a:ext uri="{FF2B5EF4-FFF2-40B4-BE49-F238E27FC236}">
                <a16:creationId xmlns:a16="http://schemas.microsoft.com/office/drawing/2014/main" id="{5B794B35-4DD2-4766-ABF5-16CC2B518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54" y="2876482"/>
            <a:ext cx="1015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2000"/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24EB842E-9775-4259-B98A-455309B2C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54" y="3638323"/>
            <a:ext cx="1015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2000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1AD70C79-641B-4B4F-A033-2C4604A07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859" y="3130429"/>
            <a:ext cx="84649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2000"/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6CD01B55-D0C4-467C-990C-D787F18EA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633" y="2470872"/>
            <a:ext cx="1043684" cy="63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555">
                <a:ea typeface="굴림" panose="020B0600000101010101" pitchFamily="50" charset="-127"/>
              </a:rPr>
              <a:t>Data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13502F8C-CE82-4B6A-B262-5A9A5136B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426" y="3215078"/>
            <a:ext cx="1758110" cy="63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555">
                <a:ea typeface="굴림" panose="020B0600000101010101" pitchFamily="50" charset="-127"/>
              </a:rPr>
              <a:t>Program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E4DCA849-92CF-4DBC-A10E-880D73962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1349" y="2791833"/>
            <a:ext cx="1507144" cy="63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555">
                <a:ea typeface="굴림" panose="020B0600000101010101" pitchFamily="50" charset="-127"/>
              </a:rPr>
              <a:t>Output</a:t>
            </a: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CB0FC9D7-670A-4AA0-A5ED-C91F2732D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792" y="5500601"/>
            <a:ext cx="2962716" cy="169298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3555">
                <a:ea typeface="굴림" panose="020B0600000101010101" pitchFamily="50" charset="-127"/>
              </a:rPr>
              <a:t>Computer</a:t>
            </a:r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217552D2-922C-49B3-99A7-229ED1BBE7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1003" y="6008496"/>
            <a:ext cx="1015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2000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F72F724E-2F44-4C5D-A8CF-52D28BB07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1003" y="6770337"/>
            <a:ext cx="1015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2000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AE265E6D-0727-49FD-9B40-31C1CF731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9508" y="6262443"/>
            <a:ext cx="84649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2000"/>
          </a:p>
        </p:txBody>
      </p:sp>
      <p:sp>
        <p:nvSpPr>
          <p:cNvPr id="28" name="Text Box 23">
            <a:extLst>
              <a:ext uri="{FF2B5EF4-FFF2-40B4-BE49-F238E27FC236}">
                <a16:creationId xmlns:a16="http://schemas.microsoft.com/office/drawing/2014/main" id="{0DA8877C-842C-4965-A5EE-1B19856E3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282" y="5602886"/>
            <a:ext cx="1043684" cy="63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555">
                <a:ea typeface="굴림" panose="020B0600000101010101" pitchFamily="50" charset="-127"/>
              </a:rPr>
              <a:t>Data</a:t>
            </a:r>
          </a:p>
        </p:txBody>
      </p:sp>
      <p:sp>
        <p:nvSpPr>
          <p:cNvPr id="29" name="Text Box 24">
            <a:extLst>
              <a:ext uri="{FF2B5EF4-FFF2-40B4-BE49-F238E27FC236}">
                <a16:creationId xmlns:a16="http://schemas.microsoft.com/office/drawing/2014/main" id="{7018CE84-102C-4E51-8C44-C991D00B1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672" y="6431741"/>
            <a:ext cx="1507144" cy="63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555">
                <a:ea typeface="굴림" panose="020B0600000101010101" pitchFamily="50" charset="-127"/>
              </a:rPr>
              <a:t>Output</a:t>
            </a:r>
          </a:p>
        </p:txBody>
      </p:sp>
      <p:sp>
        <p:nvSpPr>
          <p:cNvPr id="30" name="Text Box 25">
            <a:extLst>
              <a:ext uri="{FF2B5EF4-FFF2-40B4-BE49-F238E27FC236}">
                <a16:creationId xmlns:a16="http://schemas.microsoft.com/office/drawing/2014/main" id="{45715039-F810-4B1E-BBD7-49C7D1D0C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5998" y="5923847"/>
            <a:ext cx="1758110" cy="63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555">
                <a:ea typeface="굴림" panose="020B0600000101010101" pitchFamily="50" charset="-127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5447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32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Machine</a:t>
            </a:r>
            <a:r>
              <a:rPr lang="ko-KR" altLang="en-US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Learning!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4BDCB5-CEEF-4968-B20F-F00FBF8A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16" y="1698988"/>
            <a:ext cx="8514001" cy="36541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42235-8B72-48AF-B790-7B564B775BBF}"/>
              </a:ext>
            </a:extLst>
          </p:cNvPr>
          <p:cNvSpPr txBox="1"/>
          <p:nvPr/>
        </p:nvSpPr>
        <p:spPr>
          <a:xfrm>
            <a:off x="1883532" y="1329656"/>
            <a:ext cx="618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 알려진 사례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바탕으로 일반화된 모델을 만듦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9AE405-B6C7-4ED7-AB78-8091EB6BA18B}"/>
              </a:ext>
            </a:extLst>
          </p:cNvPr>
          <p:cNvGrpSpPr/>
          <p:nvPr/>
        </p:nvGrpSpPr>
        <p:grpSpPr>
          <a:xfrm>
            <a:off x="2171564" y="5602116"/>
            <a:ext cx="648072" cy="634617"/>
            <a:chOff x="1155234" y="1295280"/>
            <a:chExt cx="548589" cy="457157"/>
          </a:xfrm>
        </p:grpSpPr>
        <p:sp>
          <p:nvSpPr>
            <p:cNvPr id="10" name="오른쪽 화살표 38">
              <a:extLst>
                <a:ext uri="{FF2B5EF4-FFF2-40B4-BE49-F238E27FC236}">
                  <a16:creationId xmlns:a16="http://schemas.microsoft.com/office/drawing/2014/main" id="{C437EBF1-2A0F-4125-90AB-93758CF79874}"/>
                </a:ext>
              </a:extLst>
            </p:cNvPr>
            <p:cNvSpPr/>
            <p:nvPr/>
          </p:nvSpPr>
          <p:spPr>
            <a:xfrm rot="5400000">
              <a:off x="1200950" y="1249564"/>
              <a:ext cx="457157" cy="54858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오른쪽 화살표 6">
              <a:extLst>
                <a:ext uri="{FF2B5EF4-FFF2-40B4-BE49-F238E27FC236}">
                  <a16:creationId xmlns:a16="http://schemas.microsoft.com/office/drawing/2014/main" id="{1747E6A9-C072-4724-91D2-D402B4FF7A4A}"/>
                </a:ext>
              </a:extLst>
            </p:cNvPr>
            <p:cNvSpPr/>
            <p:nvPr/>
          </p:nvSpPr>
          <p:spPr>
            <a:xfrm>
              <a:off x="1264953" y="1295280"/>
              <a:ext cx="329153" cy="32001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8897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0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6622DB-E4AE-43DE-9FD0-AFBFB5DF1AD7}"/>
              </a:ext>
            </a:extLst>
          </p:cNvPr>
          <p:cNvSpPr txBox="1"/>
          <p:nvPr/>
        </p:nvSpPr>
        <p:spPr>
          <a:xfrm>
            <a:off x="2027548" y="6319415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의사 결정 프로세스를 자동화함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8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968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Supervised Learning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4005F9-F9E4-4192-917A-A6C77EEB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412446"/>
            <a:ext cx="8319906" cy="568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0" y="0"/>
            <a:ext cx="12192000" cy="849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0" y="481278"/>
            <a:ext cx="395536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67544" y="481278"/>
            <a:ext cx="72000" cy="239950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0" y="849494"/>
            <a:ext cx="12192000" cy="50788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329545"/>
            <a:ext cx="4968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095C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Supervised Learning</a:t>
            </a:r>
            <a:endParaRPr lang="ko-KR" altLang="en-US" sz="3000" dirty="0">
              <a:solidFill>
                <a:srgbClr val="095C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50E84-74CA-4D84-B9FD-766129A0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318655"/>
            <a:ext cx="7164796" cy="563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8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10576</TotalTime>
  <Words>378</Words>
  <Application>Microsoft Office PowerPoint</Application>
  <PresentationFormat>사용자 지정</PresentationFormat>
  <Paragraphs>115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HY견고딕</vt:lpstr>
      <vt:lpstr>Arial</vt:lpstr>
      <vt:lpstr>Calibri</vt:lpstr>
      <vt:lpstr>Noto Sans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정 강희</cp:lastModifiedBy>
  <cp:revision>261</cp:revision>
  <dcterms:created xsi:type="dcterms:W3CDTF">2014-04-28T10:37:01Z</dcterms:created>
  <dcterms:modified xsi:type="dcterms:W3CDTF">2020-01-03T13:00:29Z</dcterms:modified>
</cp:coreProperties>
</file>